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71" r:id="rId6"/>
    <p:sldId id="314" r:id="rId7"/>
    <p:sldId id="282" r:id="rId8"/>
    <p:sldId id="283" r:id="rId9"/>
    <p:sldId id="315" r:id="rId10"/>
    <p:sldId id="316" r:id="rId11"/>
    <p:sldId id="317" r:id="rId12"/>
    <p:sldId id="318" r:id="rId13"/>
    <p:sldId id="319" r:id="rId14"/>
    <p:sldId id="287" r:id="rId15"/>
    <p:sldId id="288" r:id="rId16"/>
    <p:sldId id="289" r:id="rId17"/>
    <p:sldId id="290" r:id="rId18"/>
    <p:sldId id="291" r:id="rId19"/>
    <p:sldId id="292" r:id="rId20"/>
    <p:sldId id="293" r:id="rId21"/>
    <p:sldId id="320" r:id="rId22"/>
    <p:sldId id="294" r:id="rId23"/>
    <p:sldId id="295" r:id="rId24"/>
    <p:sldId id="296" r:id="rId25"/>
    <p:sldId id="297" r:id="rId26"/>
    <p:sldId id="298" r:id="rId27"/>
    <p:sldId id="299" r:id="rId28"/>
    <p:sldId id="300" r:id="rId29"/>
    <p:sldId id="301" r:id="rId30"/>
    <p:sldId id="302" r:id="rId31"/>
    <p:sldId id="303" r:id="rId32"/>
    <p:sldId id="304" r:id="rId33"/>
    <p:sldId id="262" r:id="rId34"/>
    <p:sldId id="305" r:id="rId35"/>
    <p:sldId id="306" r:id="rId36"/>
    <p:sldId id="307" r:id="rId37"/>
    <p:sldId id="308" r:id="rId38"/>
    <p:sldId id="309" r:id="rId39"/>
    <p:sldId id="310" r:id="rId40"/>
    <p:sldId id="311" r:id="rId41"/>
    <p:sldId id="312" r:id="rId42"/>
    <p:sldId id="313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543"/>
    <p:restoredTop sz="94674"/>
  </p:normalViewPr>
  <p:slideViewPr>
    <p:cSldViewPr snapToGrid="0" snapToObjects="1">
      <p:cViewPr varScale="1">
        <p:scale>
          <a:sx n="71" d="100"/>
          <a:sy n="71" d="100"/>
        </p:scale>
        <p:origin x="176" y="1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82E13A-16EF-D748-9EFC-CC0F27FA89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B6CD7D-04BB-7D41-B559-CE78DFD38C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00C66E-3051-9B4D-8223-24BFA1BBFB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E11C6-247B-0242-8651-D958C13D6FF0}" type="datetimeFigureOut">
              <a:rPr lang="en-US" smtClean="0"/>
              <a:t>9/16/18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9A30B5-C85F-F24A-931F-D1DD88AB6E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19F85A-9FD3-2244-9930-D678FD348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24279-6D8B-A548-8260-B5F3947C6E3F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0E4FC41-951A-9540-AC0C-FF1F794F8D8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4800" y="304800"/>
            <a:ext cx="723900" cy="88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6694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86869-2987-1D4E-BDAE-0BD20DB4B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CEA92C-CD0A-424A-945B-2530BAB4E7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6D5B6A-5637-B741-8EA5-4FD732DED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E11C6-247B-0242-8651-D958C13D6FF0}" type="datetimeFigureOut">
              <a:rPr lang="en-US" smtClean="0"/>
              <a:t>9/16/18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C2475C-20AA-9346-A8C7-AF6D156A0E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60EBE3-027F-7045-BB8C-B7D23BE39A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24279-6D8B-A548-8260-B5F3947C6E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8959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AEE7CFB-F7F2-7647-A0AF-D05E6EF116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32CCB42-1D6D-6641-813B-6802234E0D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473591-3BC1-1148-9249-C8E20CF615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E11C6-247B-0242-8651-D958C13D6FF0}" type="datetimeFigureOut">
              <a:rPr lang="en-US" smtClean="0"/>
              <a:t>9/16/18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DAF75D-5B4B-AD48-9CBB-9702D5B45D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177FFB-F4EC-6549-BACB-07E1474DB5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24279-6D8B-A548-8260-B5F3947C6E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8844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44856C-A5B1-0843-AF16-3C00892B9E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C586D3-DA82-E240-84EE-5FFA0D9B30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6AF8C0-0601-2943-ABE5-CD6A7E8269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E11C6-247B-0242-8651-D958C13D6FF0}" type="datetimeFigureOut">
              <a:rPr lang="en-US" smtClean="0"/>
              <a:t>9/16/18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7A4597-A804-DD4F-811D-34556F6671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9319F8-C4A0-5445-99D7-E20208696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24279-6D8B-A548-8260-B5F3947C6E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4186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A5E15-141F-414D-853B-46C17A335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FC0B29-34BB-8F44-83BC-A369C17576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5BE9A0-C8E5-BA47-B1DC-EF2612CA8F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E11C6-247B-0242-8651-D958C13D6FF0}" type="datetimeFigureOut">
              <a:rPr lang="en-US" smtClean="0"/>
              <a:t>9/16/18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FACDCA-C568-B143-AD81-067FE593B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450A51-21F7-9A46-A928-63D585048C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24279-6D8B-A548-8260-B5F3947C6E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0340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1D1EE-58A5-714E-9C5E-AAEFDCF64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2AF7BD-D11D-894D-9E3B-3323B441C6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AA32FD6-AC99-9B4C-A433-C9C5E94447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4E3402-26AE-CF4C-9C13-63954311F0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E11C6-247B-0242-8651-D958C13D6FF0}" type="datetimeFigureOut">
              <a:rPr lang="en-US" smtClean="0"/>
              <a:t>9/16/18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3B3E87-080F-D544-B176-271ACA6D61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30F007-5692-564A-88C3-CE5621337A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24279-6D8B-A548-8260-B5F3947C6E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8497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36D681-1EF6-7642-9AD9-99A19474ED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7A8F9E-25A0-A04E-8E88-B0F590DEA9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4966CC-EE32-A34D-BAB5-9640D4C536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08EA3DB-A2AF-534C-9C29-6910932D4D1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11982EC-05D1-C343-B389-62DE96DA6F0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94DA271-0547-9E49-88CD-A535A49F7A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E11C6-247B-0242-8651-D958C13D6FF0}" type="datetimeFigureOut">
              <a:rPr lang="en-US" smtClean="0"/>
              <a:t>9/16/18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93FA5A2-CC1C-414D-9E3B-09319CAF3E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B744352-BC91-4244-AF91-6C75EA9DE5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24279-6D8B-A548-8260-B5F3947C6E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2209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C25CCD-CE67-834F-A386-D5F8DD76C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F303D11-5DFB-A641-8850-B9AC173471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E11C6-247B-0242-8651-D958C13D6FF0}" type="datetimeFigureOut">
              <a:rPr lang="en-US" smtClean="0"/>
              <a:t>9/16/18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614FA8-D5F3-1E4B-B877-FDB1780C25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89AF97-4991-954C-93E5-99A7E0E879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24279-6D8B-A548-8260-B5F3947C6E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5429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6C79680-A064-5F41-91FA-5561EC54C3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E11C6-247B-0242-8651-D958C13D6FF0}" type="datetimeFigureOut">
              <a:rPr lang="en-US" smtClean="0"/>
              <a:t>9/16/18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8064D65-8811-704D-AE58-441ACB415C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03C13D-2296-BC41-A4F2-94574257C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24279-6D8B-A548-8260-B5F3947C6E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1749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06E041-1468-E848-84F4-337AE2D7D4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85D8B9-976A-FE46-BE01-5C0010698C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8BFF19-C32E-C74E-A1EB-C92E51694E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CF5BE2-9C87-3445-B308-ECFE555266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E11C6-247B-0242-8651-D958C13D6FF0}" type="datetimeFigureOut">
              <a:rPr lang="en-US" smtClean="0"/>
              <a:t>9/16/18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B39771-C027-F548-816F-611500FDA3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ADF31E-9BC0-A543-9EE7-73FBFE10EA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24279-6D8B-A548-8260-B5F3947C6E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868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FB18A6-A4A2-2545-9700-2A4A438C1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3E2D7E6-C469-764B-AC9E-8449BC3F9D2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0B5CB9-01D3-FA4A-966E-5DC2BAEB1E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974ECC-2D13-9F42-AA3F-1BD82F9AD3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E11C6-247B-0242-8651-D958C13D6FF0}" type="datetimeFigureOut">
              <a:rPr lang="en-US" smtClean="0"/>
              <a:t>9/16/18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FDE343-777E-474A-91A3-7E5EFA37D6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4954D6-42D5-B147-A8D7-B1590F293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24279-6D8B-A548-8260-B5F3947C6E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9497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2D1CAEB-D6FD-5943-A409-CA827C83A9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4CB1C3-E33B-DF49-AE6B-C4D328DF5C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180FF9-DAFB-064A-AE9F-F0FB7AF3B1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CE11C6-247B-0242-8651-D958C13D6FF0}" type="datetimeFigureOut">
              <a:rPr lang="en-US" smtClean="0"/>
              <a:t>9/16/18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2D95A0-B4EE-6546-9F35-DE999D9E0E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33D659-93D7-F845-90EE-FB12694271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224279-6D8B-A548-8260-B5F3947C6E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8224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FAA15-5771-3340-B28E-24136A35FFC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Exploratory Data Analysis, </a:t>
            </a:r>
            <a:br>
              <a:rPr lang="en-US" dirty="0"/>
            </a:br>
            <a:r>
              <a:rPr lang="en-US" dirty="0"/>
              <a:t>Stats, and Visualization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888F69-E0CC-444F-B816-25650A99D61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Jay Urbain, PhD</a:t>
            </a:r>
          </a:p>
        </p:txBody>
      </p:sp>
    </p:spTree>
    <p:extLst>
      <p:ext uri="{BB962C8B-B14F-4D97-AF65-F5344CB8AC3E}">
        <p14:creationId xmlns:p14="http://schemas.microsoft.com/office/powerpoint/2010/main" val="32737609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13360D-8FCF-0840-8E81-FE49836444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Mean vs. Median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929BBF-9A70-4542-B0DE-7683CB3F5E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8494"/>
            <a:ext cx="10515600" cy="530710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 mean is sensitive to extreme values (outliers)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The above distribution is called right-skewed since the mean &gt;  median. 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3EEC9F-9ACA-0547-A361-90B14B25E9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1693" y="2061475"/>
            <a:ext cx="4219015" cy="3324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2463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DE0EE9-BEE8-5C4F-9B71-BF57EE206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Mode, median, mean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9162EC-970A-774C-AFE7-410038DED3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2875" y="2517731"/>
            <a:ext cx="9363267" cy="3121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2032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0254BE-FFE8-264C-ACFA-2D54DB646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Central measures: categorical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2DF5A3-9D42-2342-ADF6-B0EF91BEF8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8494"/>
            <a:ext cx="10515600" cy="527124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For categorical variables, neither mean or median make sense. </a:t>
            </a:r>
          </a:p>
          <a:p>
            <a:r>
              <a:rPr lang="en-US" i="1" dirty="0">
                <a:solidFill>
                  <a:srgbClr val="FF0000"/>
                </a:solidFill>
              </a:rPr>
              <a:t>Why?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mode might be the way to find the most representative value.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2165E9-9172-454B-B010-3CC42E367C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0124" y="2090059"/>
            <a:ext cx="4446571" cy="3888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8651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8EB432-3548-834C-820B-E796DED279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Central measures: computation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99383E-8C7D-AD47-B38D-41BD403416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Computational time complexity:</a:t>
            </a:r>
          </a:p>
          <a:p>
            <a:r>
              <a:rPr lang="en-US" dirty="0"/>
              <a:t>Mean: </a:t>
            </a:r>
            <a:r>
              <a:rPr lang="en-US" i="1" dirty="0"/>
              <a:t>O(n)</a:t>
            </a:r>
          </a:p>
          <a:p>
            <a:r>
              <a:rPr lang="en-US" dirty="0"/>
              <a:t>Median: </a:t>
            </a:r>
            <a:r>
              <a:rPr lang="en-US" i="1" dirty="0"/>
              <a:t>O(n*</a:t>
            </a:r>
            <a:r>
              <a:rPr lang="en-US" i="1" dirty="0" err="1"/>
              <a:t>lg</a:t>
            </a:r>
            <a:r>
              <a:rPr lang="en-US" i="1" dirty="0"/>
              <a:t>(n))</a:t>
            </a:r>
            <a:r>
              <a:rPr lang="en-US" dirty="0"/>
              <a:t> 		# with comparison sort</a:t>
            </a:r>
          </a:p>
          <a:p>
            <a:r>
              <a:rPr lang="en-US" dirty="0"/>
              <a:t>Mode: </a:t>
            </a:r>
            <a:r>
              <a:rPr lang="en-US" i="1" dirty="0"/>
              <a:t>O(n)</a:t>
            </a:r>
            <a:r>
              <a:rPr lang="en-US" dirty="0"/>
              <a:t> to </a:t>
            </a:r>
            <a:r>
              <a:rPr lang="en-US" i="1" dirty="0"/>
              <a:t>O(n*</a:t>
            </a:r>
            <a:r>
              <a:rPr lang="en-US" i="1" dirty="0" err="1"/>
              <a:t>lg</a:t>
            </a:r>
            <a:r>
              <a:rPr lang="en-US" i="1" dirty="0"/>
              <a:t>(n))</a:t>
            </a:r>
            <a:r>
              <a:rPr lang="en-US" dirty="0"/>
              <a:t> 	# dependent on data structure</a:t>
            </a:r>
          </a:p>
        </p:txBody>
      </p:sp>
    </p:spTree>
    <p:extLst>
      <p:ext uri="{BB962C8B-B14F-4D97-AF65-F5344CB8AC3E}">
        <p14:creationId xmlns:p14="http://schemas.microsoft.com/office/powerpoint/2010/main" val="5285200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9FDA4-5375-B940-B9E5-79E5C976C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Measures of Spread: Range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10A52-1E16-864E-8AA7-BADC6CB48E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spread of a sample of observations measures how well the mean or median describes the sample. </a:t>
            </a:r>
          </a:p>
          <a:p>
            <a:r>
              <a:rPr lang="en-US" dirty="0"/>
              <a:t>One way to measure spread of a sample of observations is via the range. </a:t>
            </a:r>
          </a:p>
          <a:p>
            <a:endParaRPr lang="en-US" dirty="0"/>
          </a:p>
          <a:p>
            <a:pPr marL="0" indent="0" algn="ctr">
              <a:buNone/>
            </a:pPr>
            <a:r>
              <a:rPr lang="en-US" i="1" dirty="0"/>
              <a:t>Range = Maximum Value - Minimum Value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2444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9FDA4-5375-B940-B9E5-79E5C976C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Measures of Spread: Variance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10A52-1E16-864E-8AA7-BADC6CB48E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The (sample) variance, denoted </a:t>
            </a:r>
            <a:r>
              <a:rPr lang="en-US" i="1" dirty="0"/>
              <a:t>s</a:t>
            </a:r>
            <a:r>
              <a:rPr lang="en-US" i="1" baseline="30000" dirty="0"/>
              <a:t>2</a:t>
            </a:r>
            <a:r>
              <a:rPr lang="en-US" dirty="0"/>
              <a:t>, measures how much on average the sample values deviate from the mean: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Note: the term </a:t>
            </a:r>
            <a:r>
              <a:rPr lang="en-US" i="1" dirty="0"/>
              <a:t>|x</a:t>
            </a:r>
            <a:r>
              <a:rPr lang="en-US" i="1" baseline="-25000" dirty="0"/>
              <a:t>i</a:t>
            </a:r>
            <a:r>
              <a:rPr lang="en-US" i="1" dirty="0"/>
              <a:t> − x ̄| </a:t>
            </a:r>
            <a:r>
              <a:rPr lang="en-US" dirty="0"/>
              <a:t>measures the amount by which each </a:t>
            </a:r>
            <a:r>
              <a:rPr lang="en-US" i="1" dirty="0"/>
              <a:t>x</a:t>
            </a:r>
            <a:r>
              <a:rPr lang="en-US" i="1" baseline="-25000" dirty="0"/>
              <a:t>i</a:t>
            </a:r>
            <a:r>
              <a:rPr lang="en-US" dirty="0"/>
              <a:t> deviates from the mean </a:t>
            </a:r>
            <a:r>
              <a:rPr lang="en-US" i="1" dirty="0"/>
              <a:t>x </a:t>
            </a:r>
            <a:r>
              <a:rPr lang="en-US" dirty="0"/>
              <a:t>̄. Squaring these deviations means that </a:t>
            </a:r>
            <a:r>
              <a:rPr lang="en-US" i="1" dirty="0"/>
              <a:t>s</a:t>
            </a:r>
            <a:r>
              <a:rPr lang="en-US" i="1" baseline="30000" dirty="0"/>
              <a:t>2</a:t>
            </a:r>
            <a:r>
              <a:rPr lang="en-US" dirty="0"/>
              <a:t> is sensitive to extreme values (outliers). </a:t>
            </a:r>
          </a:p>
          <a:p>
            <a:r>
              <a:rPr lang="en-US" dirty="0"/>
              <a:t>Note: </a:t>
            </a:r>
            <a:r>
              <a:rPr lang="en-US" i="1" dirty="0"/>
              <a:t>s</a:t>
            </a:r>
            <a:r>
              <a:rPr lang="en-US" i="1" baseline="30000" dirty="0"/>
              <a:t>2</a:t>
            </a:r>
            <a:r>
              <a:rPr lang="en-US" dirty="0"/>
              <a:t> doesn't have the same units as the </a:t>
            </a:r>
            <a:r>
              <a:rPr lang="en-US" i="1" dirty="0"/>
              <a:t>x</a:t>
            </a:r>
            <a:r>
              <a:rPr lang="en-US" i="1" baseline="-25000" dirty="0"/>
              <a:t>i. </a:t>
            </a:r>
            <a:r>
              <a:rPr lang="en-US" dirty="0"/>
              <a:t>What does a variance of 1,008 or 0.0001? 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3130BD-9BD1-214D-917C-AC2E0550D8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4200" y="2768600"/>
            <a:ext cx="3403600" cy="132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0559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9FDA4-5375-B940-B9E5-79E5C976C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Measures of Spread: Standard Deviation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10A52-1E16-864E-8AA7-BADC6CB48E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(sample) standard deviation, denoted </a:t>
            </a:r>
            <a:r>
              <a:rPr lang="en-US" i="1" dirty="0"/>
              <a:t>s</a:t>
            </a:r>
            <a:r>
              <a:rPr lang="en-US" dirty="0"/>
              <a:t>, is the square root of </a:t>
            </a:r>
          </a:p>
          <a:p>
            <a:r>
              <a:rPr lang="en-US" dirty="0"/>
              <a:t>the variance: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Note: </a:t>
            </a:r>
            <a:r>
              <a:rPr lang="en-US" i="1" dirty="0"/>
              <a:t>s</a:t>
            </a:r>
            <a:r>
              <a:rPr lang="en-US" dirty="0"/>
              <a:t> does have the same units as the </a:t>
            </a:r>
            <a:r>
              <a:rPr lang="en-US" i="1" dirty="0"/>
              <a:t>x</a:t>
            </a:r>
            <a:r>
              <a:rPr lang="en-US" i="1" baseline="-25000" dirty="0"/>
              <a:t>i</a:t>
            </a:r>
            <a:r>
              <a:rPr lang="en-US" dirty="0"/>
              <a:t> . 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A6F12C3-3B99-524D-9D2A-29C1FF49D6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7000" y="2647950"/>
            <a:ext cx="4318000" cy="156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948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C38E94-62AE-BA40-B5B0-466D8614C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Anscombe’s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8BC3C1-BB79-AC4A-A467-D52388C16E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following four data sets comprise the </a:t>
            </a:r>
            <a:r>
              <a:rPr lang="en-US" i="1" dirty="0" err="1"/>
              <a:t>Anscombes</a:t>
            </a:r>
            <a:r>
              <a:rPr lang="en-US" i="1" dirty="0"/>
              <a:t> Quartet.</a:t>
            </a:r>
          </a:p>
          <a:p>
            <a:r>
              <a:rPr lang="en-US" dirty="0"/>
              <a:t>All four sets of data have almost identical simple summary statistics. 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EFF141-56EF-8547-B9B0-B20673A030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5977" y="2880223"/>
            <a:ext cx="6686176" cy="3641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7960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C38E94-62AE-BA40-B5B0-466D8614C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Anscombe’s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8BC3C1-BB79-AC4A-A467-D52388C16E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Summary statistics clearly don’t tell the story of how they differ. </a:t>
            </a:r>
          </a:p>
          <a:p>
            <a:r>
              <a:rPr lang="en-US" dirty="0"/>
              <a:t>But a picture often can: 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382510E-EBFF-E841-A0F9-8C45B25923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0583" y="2805206"/>
            <a:ext cx="4821704" cy="3506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2755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601A89-A2CE-1343-A08A-6C723F91A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Visualization 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52C411-95D1-0E4A-8548-1CD1F0252F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11034"/>
          </a:xfrm>
        </p:spPr>
        <p:txBody>
          <a:bodyPr>
            <a:normAutofit/>
          </a:bodyPr>
          <a:lstStyle/>
          <a:p>
            <a:r>
              <a:rPr lang="en-US" dirty="0"/>
              <a:t>The average score for the quiz is 7.37/15. What does this suggest?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What does the graph suggest?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C172BD-D728-4642-AB6F-F2C8472986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5784" y="2363638"/>
            <a:ext cx="3937000" cy="295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1625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2B5E13-80FA-914C-9186-E1F1A98E5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Exploration Topics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FDBCF-9E8F-6F4B-B28E-152F058D98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Sampling</a:t>
            </a:r>
          </a:p>
          <a:p>
            <a:r>
              <a:rPr lang="en-US" dirty="0"/>
              <a:t>Distributions</a:t>
            </a:r>
          </a:p>
          <a:p>
            <a:r>
              <a:rPr lang="en-US" dirty="0"/>
              <a:t>Aggregate statistics</a:t>
            </a:r>
          </a:p>
          <a:p>
            <a:r>
              <a:rPr lang="en-US" dirty="0"/>
              <a:t>Principles of visualization</a:t>
            </a:r>
          </a:p>
        </p:txBody>
      </p:sp>
    </p:spTree>
    <p:extLst>
      <p:ext uri="{BB962C8B-B14F-4D97-AF65-F5344CB8AC3E}">
        <p14:creationId xmlns:p14="http://schemas.microsoft.com/office/powerpoint/2010/main" val="17013533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D8FD09-9CAF-1C48-9C0A-FA82EA81F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Principals of Visualization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384677-0D5B-5147-A870-E134682763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Visualizations help us analyze and explore the data. They help: </a:t>
            </a:r>
          </a:p>
          <a:p>
            <a:r>
              <a:rPr lang="en-US" dirty="0"/>
              <a:t>Identify hidden patterns and trends </a:t>
            </a:r>
          </a:p>
          <a:p>
            <a:r>
              <a:rPr lang="en-US" dirty="0"/>
              <a:t>Formulate/test hypotheses</a:t>
            </a:r>
          </a:p>
          <a:p>
            <a:r>
              <a:rPr lang="en-US" dirty="0"/>
              <a:t>Communicate:</a:t>
            </a:r>
          </a:p>
          <a:p>
            <a:pPr lvl="1"/>
            <a:r>
              <a:rPr lang="en-US" dirty="0"/>
              <a:t>Present information and ideas succinctly </a:t>
            </a:r>
          </a:p>
          <a:p>
            <a:pPr lvl="1"/>
            <a:r>
              <a:rPr lang="en-US" dirty="0"/>
              <a:t>Provide evidence and support</a:t>
            </a:r>
          </a:p>
          <a:p>
            <a:pPr lvl="1"/>
            <a:r>
              <a:rPr lang="en-US" dirty="0"/>
              <a:t>Influence and persuade </a:t>
            </a:r>
          </a:p>
          <a:p>
            <a:r>
              <a:rPr lang="en-US" dirty="0"/>
              <a:t>Determine the next step in analysis/modeling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71434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A4112-CC1B-0B44-B145-6907C0D72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visualization 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9CCB98-7501-CA4E-9238-10C0FB7FE1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Visualizations help us to analyze and explore the data: </a:t>
            </a:r>
          </a:p>
          <a:p>
            <a:r>
              <a:rPr lang="en-US" dirty="0"/>
              <a:t>Identify hidden patterns and trends </a:t>
            </a:r>
          </a:p>
          <a:p>
            <a:r>
              <a:rPr lang="en-US" dirty="0"/>
              <a:t>Formulate/test hypotheses</a:t>
            </a:r>
          </a:p>
          <a:p>
            <a:r>
              <a:rPr lang="en-US" dirty="0"/>
              <a:t>Communicate modeling results </a:t>
            </a:r>
          </a:p>
          <a:p>
            <a:r>
              <a:rPr lang="en-US" dirty="0"/>
              <a:t>Present information and ideas succinctly </a:t>
            </a:r>
          </a:p>
          <a:p>
            <a:r>
              <a:rPr lang="en-US" dirty="0"/>
              <a:t>Provide evidence and support</a:t>
            </a:r>
          </a:p>
          <a:p>
            <a:r>
              <a:rPr lang="en-US" dirty="0"/>
              <a:t>Influence and persuade </a:t>
            </a:r>
          </a:p>
          <a:p>
            <a:r>
              <a:rPr lang="en-US" dirty="0"/>
              <a:t>Determine the next step in analysis/modeling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51803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DB8594-1BB6-7941-BA63-C2CBDC21B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Principals of Visualization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1FDD88-246A-964F-993C-75E225CC74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Some basic data visualization guidelines from </a:t>
            </a:r>
            <a:r>
              <a:rPr lang="en-US" i="1" dirty="0">
                <a:solidFill>
                  <a:srgbClr val="FF0000"/>
                </a:solidFill>
              </a:rPr>
              <a:t>Edward </a:t>
            </a:r>
            <a:r>
              <a:rPr lang="en-US" i="1" dirty="0" err="1">
                <a:solidFill>
                  <a:srgbClr val="FF0000"/>
                </a:solidFill>
              </a:rPr>
              <a:t>Tufte</a:t>
            </a:r>
            <a:r>
              <a:rPr lang="en-US" dirty="0"/>
              <a:t>: </a:t>
            </a:r>
          </a:p>
          <a:p>
            <a:pPr marL="0" indent="0">
              <a:buNone/>
            </a:pPr>
            <a:r>
              <a:rPr lang="en-US" dirty="0"/>
              <a:t>1. Maximize data to ink ratio: show the data 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5EC262-F4AE-1240-82BF-269BAB8F1A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4856" y="2956392"/>
            <a:ext cx="6743700" cy="354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187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DB8594-1BB6-7941-BA63-C2CBDC21B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Principals of Visualization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1FDD88-246A-964F-993C-75E225CC74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Some basic data visualization guidelines from </a:t>
            </a:r>
            <a:r>
              <a:rPr lang="en-US" i="1" dirty="0">
                <a:solidFill>
                  <a:srgbClr val="FF0000"/>
                </a:solidFill>
              </a:rPr>
              <a:t>Edward </a:t>
            </a:r>
            <a:r>
              <a:rPr lang="en-US" i="1" dirty="0" err="1">
                <a:solidFill>
                  <a:srgbClr val="FF0000"/>
                </a:solidFill>
              </a:rPr>
              <a:t>Tufte</a:t>
            </a:r>
            <a:r>
              <a:rPr lang="en-US" dirty="0"/>
              <a:t>: </a:t>
            </a:r>
          </a:p>
          <a:p>
            <a:pPr marL="514350" indent="-514350">
              <a:buAutoNum type="arabicPeriod"/>
            </a:pPr>
            <a:r>
              <a:rPr lang="en-US" dirty="0"/>
              <a:t>Maximize data to ink ratio: show the data.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US" dirty="0"/>
              <a:t>Don’t lie with scale: minimize size of (Lie Factor) : </a:t>
            </a:r>
          </a:p>
          <a:p>
            <a:pPr marL="0" indent="0">
              <a:buNone/>
            </a:pPr>
            <a:r>
              <a:rPr lang="en-US" dirty="0"/>
              <a:t>	(effect in graph)/(size of effect in data)</a:t>
            </a:r>
          </a:p>
          <a:p>
            <a:pPr marL="514350" indent="-514350">
              <a:buAutoNum type="arabicPeriod"/>
            </a:pP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E1F182-F4EB-4248-A239-94D2309C3B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2493" y="3902747"/>
            <a:ext cx="6438153" cy="2722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5577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DB8594-1BB6-7941-BA63-C2CBDC21B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Principals of Visualization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1FDD88-246A-964F-993C-75E225CC74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4706"/>
            <a:ext cx="10515600" cy="483225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Some basic data visualization guidelines from </a:t>
            </a:r>
            <a:r>
              <a:rPr lang="en-US" i="1" dirty="0">
                <a:solidFill>
                  <a:srgbClr val="FF0000"/>
                </a:solidFill>
              </a:rPr>
              <a:t>Edward </a:t>
            </a:r>
            <a:r>
              <a:rPr lang="en-US" i="1" dirty="0" err="1">
                <a:solidFill>
                  <a:srgbClr val="FF0000"/>
                </a:solidFill>
              </a:rPr>
              <a:t>Tufte</a:t>
            </a:r>
            <a:r>
              <a:rPr lang="en-US" dirty="0"/>
              <a:t>: </a:t>
            </a:r>
          </a:p>
          <a:p>
            <a:pPr marL="514350" indent="-514350">
              <a:buAutoNum type="arabicPeriod"/>
            </a:pPr>
            <a:r>
              <a:rPr lang="en-US" dirty="0"/>
              <a:t>Maximize data to ink ratio: show the data.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US" dirty="0"/>
              <a:t>Don’t lie with scale: minimize size of (Lie Factor) : </a:t>
            </a:r>
          </a:p>
          <a:p>
            <a:pPr marL="0" indent="0">
              <a:buNone/>
            </a:pPr>
            <a:r>
              <a:rPr lang="en-US" dirty="0"/>
              <a:t>	(effect in graph)/(size of effect in data)</a:t>
            </a:r>
          </a:p>
          <a:p>
            <a:pPr marL="0" indent="0">
              <a:buNone/>
            </a:pPr>
            <a:r>
              <a:rPr lang="en-US" dirty="0"/>
              <a:t>3. Minimize chart-junk: show data visualizations, not design variation</a:t>
            </a:r>
          </a:p>
          <a:p>
            <a:pPr marL="514350" indent="-514350">
              <a:buAutoNum type="arabicPeriod"/>
            </a:pP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25AD1E-B320-E346-A467-B6381BF976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3716" y="3854822"/>
            <a:ext cx="5787157" cy="2848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7008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DB8594-1BB6-7941-BA63-C2CBDC21B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Principals of Visualization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1FDD88-246A-964F-993C-75E225CC74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4706"/>
            <a:ext cx="10515600" cy="48322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Some basic data visualization guidelines from </a:t>
            </a:r>
            <a:r>
              <a:rPr lang="en-US" i="1" dirty="0">
                <a:solidFill>
                  <a:srgbClr val="FF0000"/>
                </a:solidFill>
              </a:rPr>
              <a:t>Edward </a:t>
            </a:r>
            <a:r>
              <a:rPr lang="en-US" i="1" dirty="0" err="1">
                <a:solidFill>
                  <a:srgbClr val="FF0000"/>
                </a:solidFill>
              </a:rPr>
              <a:t>Tufte</a:t>
            </a:r>
            <a:r>
              <a:rPr lang="en-US" dirty="0"/>
              <a:t>: </a:t>
            </a:r>
          </a:p>
          <a:p>
            <a:pPr marL="514350" indent="-514350">
              <a:buAutoNum type="arabicPeriod"/>
            </a:pPr>
            <a:r>
              <a:rPr lang="en-US" dirty="0"/>
              <a:t>Maximize data to ink ratio: show the data.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US" dirty="0"/>
              <a:t>Don’t lie with scale: minimize size of (Lie Factor) : </a:t>
            </a:r>
          </a:p>
          <a:p>
            <a:pPr marL="0" indent="0">
              <a:buNone/>
            </a:pPr>
            <a:r>
              <a:rPr lang="en-US" dirty="0"/>
              <a:t>	(effect in graph)/(size of effect in data)</a:t>
            </a:r>
          </a:p>
          <a:p>
            <a:pPr marL="0" indent="0">
              <a:buNone/>
            </a:pPr>
            <a:r>
              <a:rPr lang="en-US" dirty="0"/>
              <a:t>3. Minimize chart-junk: show data visualizations, not design variation</a:t>
            </a:r>
          </a:p>
          <a:p>
            <a:pPr marL="0" indent="0">
              <a:buNone/>
            </a:pPr>
            <a:r>
              <a:rPr lang="en-US" dirty="0"/>
              <a:t>4. Clear, detailed and thorough labeling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400" dirty="0"/>
              <a:t>More on </a:t>
            </a:r>
            <a:r>
              <a:rPr lang="en-US" sz="2400" dirty="0" err="1"/>
              <a:t>Tufte</a:t>
            </a:r>
            <a:r>
              <a:rPr lang="en-US" sz="2400" dirty="0"/>
              <a:t> principals of visualization:</a:t>
            </a:r>
          </a:p>
          <a:p>
            <a:pPr marL="0" indent="0">
              <a:buNone/>
            </a:pPr>
            <a:r>
              <a:rPr lang="en-US" sz="2400" i="1" dirty="0">
                <a:solidFill>
                  <a:srgbClr val="0070C0"/>
                </a:solidFill>
              </a:rPr>
              <a:t>http://www2.cs.uregina.ca/ </a:t>
            </a:r>
            <a:r>
              <a:rPr lang="en-US" sz="2400" i="1" dirty="0" err="1">
                <a:solidFill>
                  <a:srgbClr val="0070C0"/>
                </a:solidFill>
              </a:rPr>
              <a:t>rbm</a:t>
            </a:r>
            <a:r>
              <a:rPr lang="en-US" sz="2400" i="1" dirty="0">
                <a:solidFill>
                  <a:srgbClr val="0070C0"/>
                </a:solidFill>
              </a:rPr>
              <a:t>/cs100/notes/spreadsheets/</a:t>
            </a:r>
            <a:r>
              <a:rPr lang="en-US" sz="2400" i="1" dirty="0" err="1">
                <a:solidFill>
                  <a:srgbClr val="0070C0"/>
                </a:solidFill>
              </a:rPr>
              <a:t>tufte</a:t>
            </a:r>
            <a:r>
              <a:rPr lang="en-US" sz="2400" i="1" dirty="0">
                <a:solidFill>
                  <a:srgbClr val="0070C0"/>
                </a:solidFill>
              </a:rPr>
              <a:t> </a:t>
            </a:r>
            <a:r>
              <a:rPr lang="en-US" sz="2400" i="1" dirty="0" err="1">
                <a:solidFill>
                  <a:srgbClr val="0070C0"/>
                </a:solidFill>
              </a:rPr>
              <a:t>paper.html</a:t>
            </a:r>
            <a:r>
              <a:rPr lang="en-US" sz="2400" dirty="0"/>
              <a:t>  </a:t>
            </a:r>
          </a:p>
          <a:p>
            <a:pPr marL="514350" indent="-514350">
              <a:buAutoNum type="arabicPeriod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21095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DB8594-1BB6-7941-BA63-C2CBDC21B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Visualization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1FDD88-246A-964F-993C-75E225CC74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What do you want your visualization to show about your data? </a:t>
            </a:r>
          </a:p>
          <a:p>
            <a:r>
              <a:rPr lang="en-US" b="1" dirty="0"/>
              <a:t>Distribution</a:t>
            </a:r>
            <a:r>
              <a:rPr lang="en-US" dirty="0"/>
              <a:t>: how a variable or variables in the dataset distribute over a range of possible values. </a:t>
            </a:r>
          </a:p>
          <a:p>
            <a:r>
              <a:rPr lang="en-US" b="1" dirty="0"/>
              <a:t>Relationship</a:t>
            </a:r>
            <a:r>
              <a:rPr lang="en-US" dirty="0"/>
              <a:t>: how the values of multiple variables in the dataset relate. </a:t>
            </a:r>
          </a:p>
          <a:p>
            <a:r>
              <a:rPr lang="en-US" b="1" dirty="0"/>
              <a:t>Composition</a:t>
            </a:r>
            <a:r>
              <a:rPr lang="en-US" dirty="0"/>
              <a:t>: how the dataset breaks down into subgroups. </a:t>
            </a:r>
          </a:p>
          <a:p>
            <a:r>
              <a:rPr lang="en-US" b="1" dirty="0"/>
              <a:t>Comparison</a:t>
            </a:r>
            <a:r>
              <a:rPr lang="en-US" dirty="0"/>
              <a:t>: how trends in multiple variable or datasets compare. </a:t>
            </a:r>
          </a:p>
          <a:p>
            <a:pPr marL="514350" indent="-514350">
              <a:buAutoNum type="arabicPeriod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89484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DB8594-1BB6-7941-BA63-C2CBDC21B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Histograms to visualize distributions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1FDD88-246A-964F-993C-75E225CC74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>
            <a:normAutofit/>
          </a:bodyPr>
          <a:lstStyle/>
          <a:p>
            <a:r>
              <a:rPr lang="en-US" dirty="0"/>
              <a:t>A histogram is a way to visualize how 1-dimensional data is distributed across certain values. </a:t>
            </a:r>
          </a:p>
          <a:p>
            <a:r>
              <a:rPr lang="en-US" dirty="0"/>
              <a:t>Trends in histograms are sensitive to number of bins. </a:t>
            </a:r>
          </a:p>
          <a:p>
            <a:pPr marL="514350" indent="-514350">
              <a:buAutoNum type="arabicPeriod"/>
            </a:pPr>
            <a:endParaRPr lang="en-US" dirty="0"/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4AFF656-CCF9-464F-AB22-C2DC878FB5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1350" y="3691297"/>
            <a:ext cx="8369300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0938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DB8594-1BB6-7941-BA63-C2CBDC21B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Scatter plots to visualize relationships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1FDD88-246A-964F-993C-75E225CC74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>
            <a:normAutofit/>
          </a:bodyPr>
          <a:lstStyle/>
          <a:p>
            <a:r>
              <a:rPr lang="en-US" dirty="0"/>
              <a:t>A scatter plot is a way to visualize how multi-dimensional data are distributed across certain values. </a:t>
            </a:r>
          </a:p>
          <a:p>
            <a:r>
              <a:rPr lang="en-US" dirty="0"/>
              <a:t>A scatter plot is also a way to visualize the relationship between two different attributes of multi-dimensional data. </a:t>
            </a:r>
          </a:p>
          <a:p>
            <a:pPr marL="514350" indent="-514350">
              <a:buAutoNum type="arabicPeriod"/>
            </a:pPr>
            <a:endParaRPr lang="en-US" dirty="0"/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896703-68F5-5E4B-8152-B6364C0FB0B2}"/>
              </a:ext>
            </a:extLst>
          </p:cNvPr>
          <p:cNvSpPr txBox="1"/>
          <p:nvPr/>
        </p:nvSpPr>
        <p:spPr>
          <a:xfrm>
            <a:off x="3995803" y="646343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C77856-64F2-0E4A-B803-FCC867B8EC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3228" y="3424537"/>
            <a:ext cx="4056492" cy="3223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0248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DB8594-1BB6-7941-BA63-C2CBDC21B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Pie chart for categorical variable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1FDD88-246A-964F-993C-75E225CC74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>
            <a:normAutofit/>
          </a:bodyPr>
          <a:lstStyle/>
          <a:p>
            <a:r>
              <a:rPr lang="en-US" dirty="0"/>
              <a:t>A pie chart is a way to visualize the static composition (i.e., distribution) of a variable (or single group).</a:t>
            </a:r>
          </a:p>
          <a:p>
            <a:r>
              <a:rPr lang="en-US" dirty="0" err="1"/>
              <a:t>Tufte</a:t>
            </a:r>
            <a:r>
              <a:rPr lang="en-US" dirty="0"/>
              <a:t> says use bar chart.</a:t>
            </a:r>
          </a:p>
          <a:p>
            <a:pPr marL="514350" indent="-514350">
              <a:buAutoNum type="arabicPeriod"/>
            </a:pPr>
            <a:endParaRPr lang="en-US" dirty="0"/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896703-68F5-5E4B-8152-B6364C0FB0B2}"/>
              </a:ext>
            </a:extLst>
          </p:cNvPr>
          <p:cNvSpPr txBox="1"/>
          <p:nvPr/>
        </p:nvSpPr>
        <p:spPr>
          <a:xfrm>
            <a:off x="3995803" y="646343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029FE6-5C76-D94C-A7DC-7C2CC02A7E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3151" y="3303240"/>
            <a:ext cx="4958603" cy="3344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4725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FF6A3-A20A-4C46-AB9E-FBECD8AB4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Science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720177-AB06-674D-AAA3-30646082DB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Ask questions – hypothesize</a:t>
            </a:r>
          </a:p>
          <a:p>
            <a:r>
              <a:rPr lang="en-US" dirty="0"/>
              <a:t>Data collection</a:t>
            </a:r>
          </a:p>
          <a:p>
            <a:r>
              <a:rPr lang="en-US" b="1" dirty="0"/>
              <a:t>Data exploration</a:t>
            </a:r>
          </a:p>
          <a:p>
            <a:r>
              <a:rPr lang="en-US" dirty="0"/>
              <a:t>Data modeling</a:t>
            </a:r>
          </a:p>
          <a:p>
            <a:r>
              <a:rPr lang="en-US" dirty="0"/>
              <a:t>Data analysis</a:t>
            </a:r>
          </a:p>
          <a:p>
            <a:r>
              <a:rPr lang="en-US" dirty="0"/>
              <a:t>Visualization and communication of results</a:t>
            </a:r>
          </a:p>
        </p:txBody>
      </p:sp>
    </p:spTree>
    <p:extLst>
      <p:ext uri="{BB962C8B-B14F-4D97-AF65-F5344CB8AC3E}">
        <p14:creationId xmlns:p14="http://schemas.microsoft.com/office/powerpoint/2010/main" val="16764547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DB8594-1BB6-7941-BA63-C2CBDC21B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Stacked area graph to show trend over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1FDD88-246A-964F-993C-75E225CC74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>
            <a:normAutofit/>
          </a:bodyPr>
          <a:lstStyle/>
          <a:p>
            <a:r>
              <a:rPr lang="en-US" dirty="0"/>
              <a:t>A stacked area graph is a way to visualize the composition of a group as it changes over time (or some other quantitative variable). </a:t>
            </a:r>
          </a:p>
          <a:p>
            <a:r>
              <a:rPr lang="en-US" dirty="0"/>
              <a:t>This shows the relationship of a categorical variable (</a:t>
            </a:r>
            <a:r>
              <a:rPr lang="en-US" dirty="0" err="1"/>
              <a:t>AgeGroup</a:t>
            </a:r>
            <a:r>
              <a:rPr lang="en-US" dirty="0"/>
              <a:t>) to a quantitative variable (year). </a:t>
            </a:r>
          </a:p>
          <a:p>
            <a:pPr marL="514350" indent="-514350">
              <a:buAutoNum type="arabicPeriod"/>
            </a:pPr>
            <a:endParaRPr lang="en-US" dirty="0"/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896703-68F5-5E4B-8152-B6364C0FB0B2}"/>
              </a:ext>
            </a:extLst>
          </p:cNvPr>
          <p:cNvSpPr txBox="1"/>
          <p:nvPr/>
        </p:nvSpPr>
        <p:spPr>
          <a:xfrm>
            <a:off x="3995803" y="646343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3BF047-2BF7-FD4A-B2DF-CCBA1FDFDE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8659" y="3588200"/>
            <a:ext cx="5130426" cy="3059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9956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DB8594-1BB6-7941-BA63-C2CBDC21B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histograms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1FDD88-246A-964F-993C-75E225CC74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>
            <a:normAutofit/>
          </a:bodyPr>
          <a:lstStyle/>
          <a:p>
            <a:r>
              <a:rPr lang="en-US" dirty="0"/>
              <a:t>Plotting multiple histograms and/or distribution curves on the same axes is a way to visualize how different variables compare (or how a variable differs over specific groups) </a:t>
            </a:r>
          </a:p>
          <a:p>
            <a:pPr marL="514350" indent="-514350">
              <a:buAutoNum type="arabicPeriod"/>
            </a:pPr>
            <a:endParaRPr lang="en-US" dirty="0"/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896703-68F5-5E4B-8152-B6364C0FB0B2}"/>
              </a:ext>
            </a:extLst>
          </p:cNvPr>
          <p:cNvSpPr txBox="1"/>
          <p:nvPr/>
        </p:nvSpPr>
        <p:spPr>
          <a:xfrm>
            <a:off x="3995803" y="646343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965410-3FD5-C442-8491-6E41F002EC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4063" y="2981759"/>
            <a:ext cx="5204766" cy="3195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511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DB8594-1BB6-7941-BA63-C2CBDC21B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Boxplots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1FDD88-246A-964F-993C-75E225CC74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928" y="1690688"/>
            <a:ext cx="6511178" cy="4486275"/>
          </a:xfrm>
        </p:spPr>
        <p:txBody>
          <a:bodyPr>
            <a:normAutofit/>
          </a:bodyPr>
          <a:lstStyle/>
          <a:p>
            <a:r>
              <a:rPr lang="en-US" dirty="0"/>
              <a:t>A boxplot is a visualization to compare a quantitative variable across groups. </a:t>
            </a:r>
          </a:p>
          <a:p>
            <a:r>
              <a:rPr lang="en-US" dirty="0"/>
              <a:t>It highlights the range, quartiles, median and any outliers present in a data set. </a:t>
            </a:r>
          </a:p>
          <a:p>
            <a:pPr marL="514350" indent="-514350">
              <a:buAutoNum type="arabicPeriod"/>
            </a:pPr>
            <a:endParaRPr lang="en-US" dirty="0"/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896703-68F5-5E4B-8152-B6364C0FB0B2}"/>
              </a:ext>
            </a:extLst>
          </p:cNvPr>
          <p:cNvSpPr txBox="1"/>
          <p:nvPr/>
        </p:nvSpPr>
        <p:spPr>
          <a:xfrm>
            <a:off x="3995803" y="646343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19C6FF-3C1B-464D-8A45-6FC72AB155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4012" y="3826224"/>
            <a:ext cx="4407643" cy="30065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A30CA51-56B9-2149-934B-39C1A11DE1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9572" y="1336676"/>
            <a:ext cx="4762500" cy="519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464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B6387-5B58-D443-9E08-F8AF63527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complexity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93EA16-C2CC-3D4D-A656-0BC01ABAFC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Often your dataset seems too complex to visualize: </a:t>
            </a:r>
          </a:p>
          <a:p>
            <a:pPr lvl="1"/>
            <a:r>
              <a:rPr lang="en-US" dirty="0"/>
              <a:t>Data is too high dimensional </a:t>
            </a:r>
          </a:p>
          <a:p>
            <a:pPr lvl="2"/>
            <a:r>
              <a:rPr lang="en-US" dirty="0"/>
              <a:t>How do you plot 100 variables on the same set of axes?) </a:t>
            </a:r>
          </a:p>
          <a:p>
            <a:pPr lvl="1"/>
            <a:r>
              <a:rPr lang="en-US" dirty="0"/>
              <a:t>Some variables are categorical (how do you plot values like Cat or No?) </a:t>
            </a:r>
            <a:endParaRPr 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2432589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B6387-5B58-D443-9E08-F8AF63527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dimensions not always better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93EA16-C2CC-3D4D-A656-0BC01ABAFC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When the data is high dimensional, a scatter plot of all data attributes can be impossible or unhelpful. </a:t>
            </a:r>
            <a:endParaRPr lang="en-US" dirty="0">
              <a:effectLst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D8D53C-0A58-E548-8AEB-C6E6709265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9318" y="2875332"/>
            <a:ext cx="4481606" cy="3436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3466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E5E033-A5F8-594F-8FF6-8D631A6B73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Reducing complexity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9F915D-AD1B-2549-80CF-20A1FA8B5B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/>
          <a:lstStyle/>
          <a:p>
            <a:r>
              <a:rPr lang="en-US" dirty="0"/>
              <a:t>Relationships may be easier to spot by producing multiple plots of lower dimensionality. 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5CCF26-EA4E-7E41-B017-5A8D9D1B3C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5491" y="2255184"/>
            <a:ext cx="4508500" cy="435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1065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E5E033-A5F8-594F-8FF6-8D631A6B73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a dimension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9F915D-AD1B-2549-80CF-20A1FA8B5B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/>
          <a:lstStyle/>
          <a:p>
            <a:r>
              <a:rPr lang="en-US" dirty="0"/>
              <a:t>For 3D data, color coding a categorical attribute can be effective.</a:t>
            </a:r>
          </a:p>
          <a:p>
            <a:r>
              <a:rPr lang="en-US" dirty="0"/>
              <a:t>The above visualizes a set of Iris measurements. The variables are: petal length, sepal length, Iris type (</a:t>
            </a:r>
            <a:r>
              <a:rPr lang="en-US" dirty="0" err="1"/>
              <a:t>setosa</a:t>
            </a:r>
            <a:r>
              <a:rPr lang="en-US" dirty="0"/>
              <a:t>, versicolor, virginica). 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898FE4-80DD-4744-9259-9CE9DD4F9E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3153" y="3016251"/>
            <a:ext cx="4876800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70976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E5E033-A5F8-594F-8FF6-8D631A6B73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3D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9F915D-AD1B-2549-80CF-20A1FA8B5B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5153" y="1690688"/>
            <a:ext cx="11707905" cy="4486275"/>
          </a:xfrm>
        </p:spPr>
        <p:txBody>
          <a:bodyPr/>
          <a:lstStyle/>
          <a:p>
            <a:r>
              <a:rPr lang="en-US" dirty="0"/>
              <a:t>For 3D data, a quantitative attribute can be encoded by size in a bubble chart. </a:t>
            </a:r>
          </a:p>
          <a:p>
            <a:r>
              <a:rPr lang="en-US" dirty="0"/>
              <a:t>Visualization of a set of consumer products. The variables are: revenue, consumer rating, product type and product cost. 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E18AD25-D290-A549-B55A-CBADCCC7E8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2588" y="3016251"/>
            <a:ext cx="8410403" cy="3591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45469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531B3-DB4D-534B-AA8D-FA53BF489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29BBA5-3EED-A445-A475-1D93FD8DBA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 visualizations for the following dataset: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D34DBB-B32E-EE43-9DAE-AF4EDE3EED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489" y="2807446"/>
            <a:ext cx="10614303" cy="1872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466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97D88-35C8-F747-B335-9AD70A53FF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282869-DBBC-B44F-85C8-40C718CB60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bar graph showing resistance of each bacteria to each drug: </a:t>
            </a:r>
          </a:p>
          <a:p>
            <a:r>
              <a:rPr lang="en-US" dirty="0"/>
              <a:t>Issues?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ADA8D9-6F02-2843-8378-1D6EA0E3CA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5759" y="2438400"/>
            <a:ext cx="5562600" cy="387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5020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F449C6-99B4-D14B-896C-946AF5E81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Basics of sampling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E5A9CC-62FC-8C45-B56D-B00BBA4954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00643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Population versus sample: </a:t>
            </a:r>
          </a:p>
          <a:p>
            <a:r>
              <a:rPr lang="en-US" dirty="0"/>
              <a:t>A population is the entire set of objects or events under study. Population can be hypothetical “all students” or “all students in this class.” </a:t>
            </a:r>
          </a:p>
          <a:p>
            <a:r>
              <a:rPr lang="en-US" dirty="0"/>
              <a:t>A sample is a “representative” subset of the objects or events under study. Needed because its impossible or intractable to obtain or compute with population data. 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Biases in samples: </a:t>
            </a:r>
          </a:p>
          <a:p>
            <a:r>
              <a:rPr lang="en-US" dirty="0"/>
              <a:t>Selection bias: some subjects or records are more likely to be selected. </a:t>
            </a:r>
          </a:p>
          <a:p>
            <a:r>
              <a:rPr lang="en-US" dirty="0"/>
              <a:t>Volunteer/nonresponse bias: subjects or records who are not easily available are not represented.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i="1" dirty="0">
                <a:solidFill>
                  <a:srgbClr val="FF0000"/>
                </a:solidFill>
              </a:rPr>
              <a:t>Examples? </a:t>
            </a:r>
            <a:endParaRPr lang="en-US" i="1" dirty="0">
              <a:solidFill>
                <a:srgbClr val="FF000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69219475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97D88-35C8-F747-B335-9AD70A53FF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282869-DBBC-B44F-85C8-40C718CB60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scatter plot of drug #1 vs. drug #3 resistance.</a:t>
            </a:r>
          </a:p>
          <a:p>
            <a:r>
              <a:rPr lang="en-US" dirty="0"/>
              <a:t>Key idea: the process of data exploration is iterative.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A644A9-AD15-464C-8489-A7055210F1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9350" y="2882900"/>
            <a:ext cx="48133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53504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F0363-370C-4742-AC56-06382AE61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Quantifying Relationships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436652-97C4-8342-AF9C-083363F079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can see that birth weight is positively correlated with femur length. </a:t>
            </a:r>
          </a:p>
          <a:p>
            <a:r>
              <a:rPr lang="en-US" dirty="0"/>
              <a:t>Can we quantify exactly how they are correlated? Can we predict birthweight based on femur length (or vice versa) through a statistical model?  </a:t>
            </a:r>
            <a:r>
              <a:rPr lang="en-US"/>
              <a:t>See notebook.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2393DE-3970-934E-89F8-E1E9725BBD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1646" y="3909662"/>
            <a:ext cx="6487459" cy="2267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45985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983101-2F6D-F741-B6E5-7DD087AE4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DDA92B-CAD1-3047-99CC-4DCEB74356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can see that types of iris seem to be distinguished by petal and sepal lengths. </a:t>
            </a:r>
          </a:p>
          <a:p>
            <a:r>
              <a:rPr lang="en-US" dirty="0"/>
              <a:t>Can we predict the type of iris given petal and sepal lengths through some sort of statistical model? 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F2740A-589F-9440-A700-FC80DA94E7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9316" y="3579899"/>
            <a:ext cx="4248151" cy="3278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7812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00604A-2D54-CC4B-9E48-F03371E05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E28334-14AB-274F-A9AE-768E92E9E8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Distribution: Set of all possible random variables</a:t>
            </a:r>
          </a:p>
          <a:p>
            <a:r>
              <a:rPr lang="en-US" dirty="0"/>
              <a:t>Example distributions:</a:t>
            </a:r>
          </a:p>
          <a:p>
            <a:pPr lvl="1"/>
            <a:r>
              <a:rPr lang="en-US" dirty="0"/>
              <a:t>Flipping coins for heads and tails</a:t>
            </a:r>
          </a:p>
          <a:p>
            <a:pPr lvl="2"/>
            <a:r>
              <a:rPr lang="en-US" dirty="0"/>
              <a:t>binomial (two possible outcomes, e.g., heads or tails)</a:t>
            </a:r>
          </a:p>
          <a:p>
            <a:pPr lvl="2"/>
            <a:r>
              <a:rPr lang="en-US" dirty="0"/>
              <a:t>discrete (categories of students, no real numbers)</a:t>
            </a:r>
          </a:p>
          <a:p>
            <a:pPr lvl="2"/>
            <a:r>
              <a:rPr lang="en-US" dirty="0"/>
              <a:t>evenly weighted (each category of students is equally likely; heads have same probability of tails)</a:t>
            </a:r>
          </a:p>
          <a:p>
            <a:pPr lvl="1"/>
            <a:r>
              <a:rPr lang="en-US" dirty="0"/>
              <a:t>Tornado events in Milwaukee?</a:t>
            </a:r>
          </a:p>
          <a:p>
            <a:pPr lvl="2"/>
            <a:r>
              <a:rPr lang="en-US" dirty="0"/>
              <a:t>binomial</a:t>
            </a:r>
          </a:p>
          <a:p>
            <a:pPr lvl="2"/>
            <a:r>
              <a:rPr lang="en-US" dirty="0"/>
              <a:t>discrete</a:t>
            </a:r>
          </a:p>
          <a:p>
            <a:pPr lvl="2"/>
            <a:r>
              <a:rPr lang="en-US" dirty="0"/>
              <a:t>evenly weighted (note: tornadoes are rare events)</a:t>
            </a:r>
          </a:p>
        </p:txBody>
      </p:sp>
    </p:spTree>
    <p:extLst>
      <p:ext uri="{BB962C8B-B14F-4D97-AF65-F5344CB8AC3E}">
        <p14:creationId xmlns:p14="http://schemas.microsoft.com/office/powerpoint/2010/main" val="20857001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C6447-ECD9-0D4A-A77E-24AEAB0742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Central measures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FDAEA5-D481-0E40-B6F0-6B03C48D8F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3258" y="1825625"/>
            <a:ext cx="2286000" cy="39243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70D0521-A146-9142-AC2C-FC86AF1AAC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681" y="2541681"/>
            <a:ext cx="9429577" cy="2492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0566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95F42E-4C40-F144-8705-8B3041BB2C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mean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8A0A02-6689-3240-85AF-5324C7E9E3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36540"/>
          </a:xfrm>
        </p:spPr>
        <p:txBody>
          <a:bodyPr>
            <a:normAutofit/>
          </a:bodyPr>
          <a:lstStyle/>
          <a:p>
            <a:r>
              <a:rPr lang="en-US" dirty="0"/>
              <a:t>The mean of a set of </a:t>
            </a:r>
            <a:r>
              <a:rPr lang="en-US" i="1" dirty="0"/>
              <a:t>n</a:t>
            </a:r>
            <a:r>
              <a:rPr lang="en-US" dirty="0"/>
              <a:t> observations of a variable is denoted </a:t>
            </a:r>
            <a:r>
              <a:rPr lang="en-US" i="1" dirty="0"/>
              <a:t>x </a:t>
            </a:r>
            <a:r>
              <a:rPr lang="en-US" dirty="0"/>
              <a:t>̄ and is defined as: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mean describes what a “typical” sample value looks like, or where is the “center” of the distribution of the data. </a:t>
            </a:r>
          </a:p>
          <a:p>
            <a:r>
              <a:rPr lang="en-US" dirty="0"/>
              <a:t>There is always uncertainty involved when calculating a sample mean to estimate a population mean. 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AB83F1-0ADF-AD4D-9946-8912E725AC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0252" y="2420471"/>
            <a:ext cx="4149404" cy="2350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5277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18414F-B6A3-7B4C-AC6C-7968DA9F3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median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ABE77E-E930-C348-8236-AC3E94E38D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The median of a set of </a:t>
            </a:r>
            <a:r>
              <a:rPr lang="en-US" i="1" dirty="0"/>
              <a:t>n</a:t>
            </a:r>
            <a:r>
              <a:rPr lang="en-US" dirty="0"/>
              <a:t> number of observations in a sample, ordered by value, of a variable is is defined by: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Example (already in order):</a:t>
            </a:r>
          </a:p>
          <a:p>
            <a:r>
              <a:rPr lang="en-US" dirty="0"/>
              <a:t>Ages: 17, 19, 21, 22, 23, 23, 23, 38 </a:t>
            </a:r>
          </a:p>
          <a:p>
            <a:r>
              <a:rPr lang="en-US" dirty="0"/>
              <a:t>Median = (22+23)/2 = 22.5 </a:t>
            </a:r>
          </a:p>
          <a:p>
            <a:r>
              <a:rPr lang="en-US" dirty="0"/>
              <a:t>The median also describes what a typical observation looks like, or where is the center of the distribution of the sample of observations. 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0C29188-AC5F-FC4E-B7A6-136568E01F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0512" y="2627406"/>
            <a:ext cx="4953000" cy="124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0584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E54FC-1A20-5348-A65A-70C4C6899F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Mean vs. Median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331EB0-BD0F-3949-84F3-ABE3ABA075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0565"/>
            <a:ext cx="10515600" cy="5181600"/>
          </a:xfrm>
        </p:spPr>
        <p:txBody>
          <a:bodyPr>
            <a:normAutofit/>
          </a:bodyPr>
          <a:lstStyle/>
          <a:p>
            <a:r>
              <a:rPr lang="en-US" dirty="0"/>
              <a:t>The mean is sensitive to extreme values (outliers)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7A2E8A-9647-8047-99E9-6755323CB3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3550" y="2287868"/>
            <a:ext cx="8724900" cy="303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2269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2858</TotalTime>
  <Words>1514</Words>
  <Application>Microsoft Macintosh PowerPoint</Application>
  <PresentationFormat>Widescreen</PresentationFormat>
  <Paragraphs>218</Paragraphs>
  <Slides>42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6" baseType="lpstr">
      <vt:lpstr>Arial</vt:lpstr>
      <vt:lpstr>Calibri</vt:lpstr>
      <vt:lpstr>Calibri Light</vt:lpstr>
      <vt:lpstr>Office Theme</vt:lpstr>
      <vt:lpstr>Exploratory Data Analysis,  Stats, and Visualization</vt:lpstr>
      <vt:lpstr>Data Exploration Topics </vt:lpstr>
      <vt:lpstr>Data Science Process</vt:lpstr>
      <vt:lpstr>Basics of sampling</vt:lpstr>
      <vt:lpstr>Distributions</vt:lpstr>
      <vt:lpstr>Central measures</vt:lpstr>
      <vt:lpstr>Sample mean</vt:lpstr>
      <vt:lpstr>Sample median</vt:lpstr>
      <vt:lpstr>Mean vs. Median</vt:lpstr>
      <vt:lpstr>Mean vs. Median</vt:lpstr>
      <vt:lpstr>Mode, median, mean</vt:lpstr>
      <vt:lpstr>Central measures: categorical variables</vt:lpstr>
      <vt:lpstr>Central measures: computation</vt:lpstr>
      <vt:lpstr>Measures of Spread: Range</vt:lpstr>
      <vt:lpstr>Measures of Spread: Variance</vt:lpstr>
      <vt:lpstr>Measures of Spread: Standard Deviation</vt:lpstr>
      <vt:lpstr>Anscombe’s Data</vt:lpstr>
      <vt:lpstr>Anscombe’s Data</vt:lpstr>
      <vt:lpstr>Visualization Motivation</vt:lpstr>
      <vt:lpstr>Principals of Visualization</vt:lpstr>
      <vt:lpstr>More visualization motivation</vt:lpstr>
      <vt:lpstr>Principals of Visualization</vt:lpstr>
      <vt:lpstr>Principals of Visualization</vt:lpstr>
      <vt:lpstr>Principals of Visualization</vt:lpstr>
      <vt:lpstr>Principals of Visualization</vt:lpstr>
      <vt:lpstr>Types of Visualization</vt:lpstr>
      <vt:lpstr>Histograms to visualize distributions</vt:lpstr>
      <vt:lpstr>Scatter plots to visualize relationships</vt:lpstr>
      <vt:lpstr>Pie chart for categorical variable</vt:lpstr>
      <vt:lpstr>Stacked area graph to show trend over time</vt:lpstr>
      <vt:lpstr>Multiple histograms</vt:lpstr>
      <vt:lpstr>Boxplots</vt:lpstr>
      <vt:lpstr>Data complexity</vt:lpstr>
      <vt:lpstr>More dimensions not always better</vt:lpstr>
      <vt:lpstr>Reducing complexity</vt:lpstr>
      <vt:lpstr>Adding a dimension</vt:lpstr>
      <vt:lpstr>3D </vt:lpstr>
      <vt:lpstr>Example dataset</vt:lpstr>
      <vt:lpstr>Example</vt:lpstr>
      <vt:lpstr>Example</vt:lpstr>
      <vt:lpstr>Quantifying Relationships</vt:lpstr>
      <vt:lpstr>Prediction</vt:lpstr>
    </vt:vector>
  </TitlesOfParts>
  <Manager/>
  <Company/>
  <LinksUpToDate>false</LinksUpToDate>
  <SharedDoc>false</SharedDoc>
  <HyperlinkBase/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Collection and Exploration</dc:title>
  <dc:subject/>
  <dc:creator>Jay Urbain</dc:creator>
  <cp:keywords/>
  <dc:description/>
  <cp:lastModifiedBy>Jay Urbain</cp:lastModifiedBy>
  <cp:revision>43</cp:revision>
  <cp:lastPrinted>2018-08-05T22:19:45Z</cp:lastPrinted>
  <dcterms:created xsi:type="dcterms:W3CDTF">2018-06-20T21:37:19Z</dcterms:created>
  <dcterms:modified xsi:type="dcterms:W3CDTF">2018-09-16T17:38:33Z</dcterms:modified>
  <cp:category/>
</cp:coreProperties>
</file>